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0" r:id="rId2"/>
    <p:sldId id="258" r:id="rId3"/>
    <p:sldId id="259" r:id="rId4"/>
    <p:sldId id="271" r:id="rId5"/>
    <p:sldId id="260" r:id="rId6"/>
    <p:sldId id="268" r:id="rId7"/>
    <p:sldId id="261" r:id="rId8"/>
    <p:sldId id="266" r:id="rId9"/>
    <p:sldId id="262" r:id="rId10"/>
    <p:sldId id="267" r:id="rId11"/>
    <p:sldId id="272" r:id="rId12"/>
    <p:sldId id="273" r:id="rId13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553C"/>
    <a:srgbClr val="80583E"/>
    <a:srgbClr val="6B8664"/>
    <a:srgbClr val="F1F8F0"/>
    <a:srgbClr val="040021"/>
    <a:srgbClr val="050021"/>
    <a:srgbClr val="700109"/>
    <a:srgbClr val="2F9CCC"/>
    <a:srgbClr val="40C2E6"/>
    <a:srgbClr val="319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88" d="100"/>
          <a:sy n="88" d="100"/>
        </p:scale>
        <p:origin x="2046" y="-2430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CB3A1-5092-4AAB-804A-436C0E9CD7BB}" type="datetimeFigureOut">
              <a:rPr lang="pt-BR" smtClean="0"/>
              <a:t>06/06/2025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C2374-2FA4-49AC-B334-0BBD1569F2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19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5F7DB-BF35-4111-BC3C-DB1E9ABDF0C8}" type="datetime1">
              <a:rPr lang="pt-BR" smtClean="0"/>
              <a:t>06/06/2025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50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31B56-E267-4B25-B28F-6BD182A7CE68}" type="datetime1">
              <a:rPr lang="pt-BR" smtClean="0"/>
              <a:t>06/06/2025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46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BD52-891E-47A7-8A8F-D3F4D2F3D452}" type="datetime1">
              <a:rPr lang="pt-BR" smtClean="0"/>
              <a:t>06/06/2025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09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4C87-963D-403E-B2B2-2AF16D0D9DC2}" type="datetime1">
              <a:rPr lang="pt-BR" smtClean="0"/>
              <a:t>06/06/2025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26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324-E756-49EF-97CF-4196F42AF755}" type="datetime1">
              <a:rPr lang="pt-BR" smtClean="0"/>
              <a:t>06/06/2025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478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2DDB-B004-49C7-AF1A-87E13B7567AD}" type="datetime1">
              <a:rPr lang="pt-BR" smtClean="0"/>
              <a:t>06/06/2025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14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4892-9BE0-4769-A540-B9433C56E248}" type="datetime1">
              <a:rPr lang="pt-BR" smtClean="0"/>
              <a:t>06/06/2025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565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2193D-261D-4855-B3E0-EC49CF0F7F02}" type="datetime1">
              <a:rPr lang="pt-BR" smtClean="0"/>
              <a:t>06/06/2025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63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FDE63-0613-4FA6-9625-86412DEA00E7}" type="datetime1">
              <a:rPr lang="pt-BR" smtClean="0"/>
              <a:t>06/06/2025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27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68CEA-E70A-4AD9-8FFF-89C2CF095C22}" type="datetime1">
              <a:rPr lang="pt-BR" smtClean="0"/>
              <a:t>06/06/2025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98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B33F6-A528-4DF6-A3FC-DD4C1B0F8ED4}" type="datetime1">
              <a:rPr lang="pt-BR" smtClean="0"/>
              <a:t>06/06/2025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6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B967E-95B7-4502-A2CF-1969026A2B5F}" type="datetime1">
              <a:rPr lang="pt-BR" smtClean="0"/>
              <a:t>06/06/2025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4 REGRAS DE OURO PARA NINJAS - BIANCA CUNHA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39421-2CE5-418E-B42F-CF9C303869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6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38639-D5DD-D3A2-E164-5FB37885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78DDFD93-DF81-25FC-DFC8-F38FF87C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881"/>
            <a:ext cx="9601200" cy="1071154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02EAD0D-ACD6-375C-E777-FC3DDF843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057"/>
            <a:ext cx="9601200" cy="1071154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8BCFB7C-2C64-DD93-8DE5-B8D46873FC1F}"/>
              </a:ext>
            </a:extLst>
          </p:cNvPr>
          <p:cNvSpPr/>
          <p:nvPr/>
        </p:nvSpPr>
        <p:spPr>
          <a:xfrm>
            <a:off x="2429933" y="12310533"/>
            <a:ext cx="3200400" cy="332458"/>
          </a:xfrm>
          <a:prstGeom prst="rect">
            <a:avLst/>
          </a:prstGeom>
          <a:solidFill>
            <a:srgbClr val="8058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A7F158-0BDC-0C12-FE42-1B935C6772F5}"/>
              </a:ext>
            </a:extLst>
          </p:cNvPr>
          <p:cNvSpPr txBox="1"/>
          <p:nvPr/>
        </p:nvSpPr>
        <p:spPr>
          <a:xfrm>
            <a:off x="959989" y="3452991"/>
            <a:ext cx="794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latin typeface="Ninja Naruto" panose="02000000000000000000" pitchFamily="2" charset="0"/>
              </a:rPr>
              <a:t>OS  4  JUTSUS  SAGRADOS  DO  CODIGO  NINJA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76239A8-F3FF-B22A-CA9E-86579E6DF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>
            <a:fillRect/>
          </a:stretch>
        </p:blipFill>
        <p:spPr>
          <a:xfrm>
            <a:off x="2405185" y="10322169"/>
            <a:ext cx="2342663" cy="139111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A6287BF2-E0DC-7F7A-C07C-6F3428BEDDD8}"/>
              </a:ext>
            </a:extLst>
          </p:cNvPr>
          <p:cNvSpPr/>
          <p:nvPr/>
        </p:nvSpPr>
        <p:spPr>
          <a:xfrm>
            <a:off x="1132580" y="12310533"/>
            <a:ext cx="7249420" cy="332458"/>
          </a:xfrm>
          <a:prstGeom prst="rect">
            <a:avLst/>
          </a:prstGeom>
          <a:solidFill>
            <a:srgbClr val="7E55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8E0FB8-67B3-8C9E-FC13-FEA1D388BB20}"/>
              </a:ext>
            </a:extLst>
          </p:cNvPr>
          <p:cNvSpPr txBox="1"/>
          <p:nvPr/>
        </p:nvSpPr>
        <p:spPr>
          <a:xfrm>
            <a:off x="2429933" y="12215152"/>
            <a:ext cx="381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Ninja Naruto" panose="02000000000000000000" pitchFamily="2" charset="0"/>
              </a:rPr>
              <a:t>Bianca cunha</a:t>
            </a:r>
          </a:p>
        </p:txBody>
      </p:sp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7DECC66D-07B4-F5A8-76A7-8FD35281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1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E6C82C-18C8-357A-97F8-98603F1BB88B}"/>
              </a:ext>
            </a:extLst>
          </p:cNvPr>
          <p:cNvSpPr txBox="1"/>
          <p:nvPr/>
        </p:nvSpPr>
        <p:spPr>
          <a:xfrm>
            <a:off x="1314450" y="1707817"/>
            <a:ext cx="6972300" cy="1446550"/>
          </a:xfrm>
          <a:prstGeom prst="rect">
            <a:avLst/>
          </a:prstGeom>
          <a:noFill/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8800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latin typeface="Ninja Naruto" panose="02000000000000000000" pitchFamily="2" charset="0"/>
              </a:rPr>
              <a:t>JAVA  KAGE</a:t>
            </a:r>
          </a:p>
        </p:txBody>
      </p:sp>
    </p:spTree>
    <p:extLst>
      <p:ext uri="{BB962C8B-B14F-4D97-AF65-F5344CB8AC3E}">
        <p14:creationId xmlns:p14="http://schemas.microsoft.com/office/powerpoint/2010/main" val="187938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55902-5493-545F-1FB6-811284889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7819B20-7785-4EBA-D770-8FD529ECAA80}"/>
              </a:ext>
            </a:extLst>
          </p:cNvPr>
          <p:cNvSpPr txBox="1"/>
          <p:nvPr/>
        </p:nvSpPr>
        <p:spPr>
          <a:xfrm>
            <a:off x="1109135" y="717904"/>
            <a:ext cx="892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Ninja Naruto" panose="02000000000000000000" pitchFamily="2" charset="0"/>
              </a:rPr>
              <a:t>UM JUTSU,  </a:t>
            </a:r>
            <a:r>
              <a:rPr lang="pt-BR" sz="4000" dirty="0" err="1">
                <a:latin typeface="Ninja Naruto" panose="02000000000000000000" pitchFamily="2" charset="0"/>
              </a:rPr>
              <a:t>VaRIAS</a:t>
            </a:r>
            <a:r>
              <a:rPr lang="pt-BR" sz="4000" dirty="0">
                <a:latin typeface="Ninja Naruto" panose="02000000000000000000" pitchFamily="2" charset="0"/>
              </a:rPr>
              <a:t> FORMAS</a:t>
            </a:r>
            <a:endParaRPr lang="pt-BR" sz="3200" dirty="0">
              <a:latin typeface="Ninja Naruto" panose="020000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285948-9C37-BCB8-FF0C-73BABEC8C6A0}"/>
              </a:ext>
            </a:extLst>
          </p:cNvPr>
          <p:cNvSpPr txBox="1"/>
          <p:nvPr/>
        </p:nvSpPr>
        <p:spPr>
          <a:xfrm>
            <a:off x="410667" y="2076348"/>
            <a:ext cx="8923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Polimorfismo é quando métodos se comportam de forma diferente, mesmo com o mesmo </a:t>
            </a:r>
            <a:r>
              <a:rPr lang="pt-BR" sz="3200" dirty="0" err="1">
                <a:latin typeface="+mj-lt"/>
              </a:rPr>
              <a:t>nome.Como</a:t>
            </a:r>
            <a:r>
              <a:rPr lang="pt-BR" sz="3200" dirty="0">
                <a:latin typeface="+mj-lt"/>
              </a:rPr>
              <a:t> um </a:t>
            </a:r>
            <a:r>
              <a:rPr lang="pt-BR" sz="3200" dirty="0" err="1">
                <a:latin typeface="+mj-lt"/>
              </a:rPr>
              <a:t>jutsu</a:t>
            </a:r>
            <a:r>
              <a:rPr lang="pt-BR" sz="3200" dirty="0">
                <a:latin typeface="+mj-lt"/>
              </a:rPr>
              <a:t> que muda de forma conforme o usuário.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D6679D7-6BC4-102D-1B6D-2331F7E4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5" y="4068409"/>
            <a:ext cx="7139785" cy="696564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AC8BBC7E-8098-5990-5743-A74ED26A77A0}"/>
              </a:ext>
            </a:extLst>
          </p:cNvPr>
          <p:cNvSpPr/>
          <p:nvPr/>
        </p:nvSpPr>
        <p:spPr>
          <a:xfrm>
            <a:off x="884735" y="-186263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68D9529-055D-E643-0457-C534F8C7C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4292943-93EE-2A6B-FA0B-59730CE2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10</a:t>
            </a:fld>
            <a:endParaRPr lang="pt-BR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7212919-65F4-5A45-9CAC-2E979997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990">
            <a:off x="8044928" y="558652"/>
            <a:ext cx="852956" cy="85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D9F876-84A4-9D40-B3A5-878BCF959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>
            <a:fillRect/>
          </a:stretch>
        </p:blipFill>
        <p:spPr>
          <a:xfrm>
            <a:off x="4343400" y="11236539"/>
            <a:ext cx="9144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4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FB9E9-4571-8503-0A58-D1733C0F1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6F52CE8-2DDB-F597-2377-E4BB04FCDF0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31E2F4-E75F-8BDE-FE51-68C5E84CFB48}"/>
              </a:ext>
            </a:extLst>
          </p:cNvPr>
          <p:cNvSpPr txBox="1"/>
          <p:nvPr/>
        </p:nvSpPr>
        <p:spPr>
          <a:xfrm>
            <a:off x="338667" y="6211806"/>
            <a:ext cx="8923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Ninja Naruto" panose="02000000000000000000" pitchFamily="2" charset="0"/>
              </a:rPr>
              <a:t>AGRADECIMENTOS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9868EA0-0BEC-7B9E-5F80-D27633F0BC2B}"/>
              </a:ext>
            </a:extLst>
          </p:cNvPr>
          <p:cNvSpPr/>
          <p:nvPr/>
        </p:nvSpPr>
        <p:spPr>
          <a:xfrm>
            <a:off x="948267" y="7680292"/>
            <a:ext cx="7975599" cy="1524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C8E653-2251-D380-9C7E-D32888D1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D8E8AA-2825-AAC9-2793-10411B7F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11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32A0D5F-0900-EA9B-37B8-14D368535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>
            <a:fillRect/>
          </a:stretch>
        </p:blipFill>
        <p:spPr>
          <a:xfrm>
            <a:off x="4343400" y="11236539"/>
            <a:ext cx="9144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08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0B8C5-8850-7C09-EA66-D6135A3D1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8862288-743B-9E15-7404-6101FB10CAF2}"/>
              </a:ext>
            </a:extLst>
          </p:cNvPr>
          <p:cNvSpPr txBox="1"/>
          <p:nvPr/>
        </p:nvSpPr>
        <p:spPr>
          <a:xfrm>
            <a:off x="1109135" y="717904"/>
            <a:ext cx="796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latin typeface="Ninja Naruto" panose="02000000000000000000" pitchFamily="2" charset="0"/>
              </a:rPr>
              <a:t>CoDIGO</a:t>
            </a:r>
            <a:r>
              <a:rPr lang="pt-BR" sz="3600" dirty="0">
                <a:latin typeface="Ninja Naruto" panose="02000000000000000000" pitchFamily="2" charset="0"/>
              </a:rPr>
              <a:t> DE </a:t>
            </a:r>
            <a:r>
              <a:rPr lang="pt-BR" sz="3600" dirty="0" err="1">
                <a:latin typeface="Ninja Naruto" panose="02000000000000000000" pitchFamily="2" charset="0"/>
              </a:rPr>
              <a:t>GRATIDaO</a:t>
            </a:r>
            <a:r>
              <a:rPr lang="pt-BR" sz="3600" dirty="0">
                <a:latin typeface="Ninja Naruto" panose="02000000000000000000" pitchFamily="2" charset="0"/>
              </a:rPr>
              <a:t> DO NINJA </a:t>
            </a:r>
            <a:endParaRPr lang="pt-BR" sz="2800" dirty="0">
              <a:latin typeface="Ninja Naruto" panose="020000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EFC2F6-215C-0E0C-1B33-D0440807C8C9}"/>
              </a:ext>
            </a:extLst>
          </p:cNvPr>
          <p:cNvSpPr txBox="1"/>
          <p:nvPr/>
        </p:nvSpPr>
        <p:spPr>
          <a:xfrm>
            <a:off x="410667" y="2076348"/>
            <a:ext cx="892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+mj-lt"/>
              </a:rPr>
              <a:t>Parabéns, jovem </a:t>
            </a:r>
            <a:r>
              <a:rPr lang="pt-BR" sz="2400" b="1" dirty="0" err="1">
                <a:latin typeface="+mj-lt"/>
              </a:rPr>
              <a:t>shinobi</a:t>
            </a:r>
            <a:r>
              <a:rPr lang="pt-BR" sz="2400" b="1" dirty="0">
                <a:latin typeface="+mj-lt"/>
              </a:rPr>
              <a:t> do código!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F3D21A7-A04D-3DA6-F97A-7940703F56ED}"/>
              </a:ext>
            </a:extLst>
          </p:cNvPr>
          <p:cNvSpPr/>
          <p:nvPr/>
        </p:nvSpPr>
        <p:spPr>
          <a:xfrm>
            <a:off x="884735" y="-186263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965418A-C9A5-782B-8B5B-FF31CE41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BE2D7C-1374-F9C5-75FA-03515B8D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12</a:t>
            </a:fld>
            <a:endParaRPr lang="pt-BR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552D3E7-813C-F02E-CD12-C5807A113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990">
            <a:off x="8245076" y="625098"/>
            <a:ext cx="658465" cy="65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132D1F-13E9-59A4-E77B-BBB00609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>
            <a:fillRect/>
          </a:stretch>
        </p:blipFill>
        <p:spPr>
          <a:xfrm>
            <a:off x="4343400" y="11236539"/>
            <a:ext cx="914400" cy="6286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6F28888-E57D-5B3A-95ED-80BAC13C5188}"/>
              </a:ext>
            </a:extLst>
          </p:cNvPr>
          <p:cNvSpPr txBox="1"/>
          <p:nvPr/>
        </p:nvSpPr>
        <p:spPr>
          <a:xfrm>
            <a:off x="300600" y="2811118"/>
            <a:ext cx="8923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+mj-lt"/>
              </a:rPr>
              <a:t>Se você chegou até aqui, é porque enfrentou bugs, compilou com coragem e dominou os mandamentos da Programação Ninja com determinação digna de um </a:t>
            </a:r>
            <a:r>
              <a:rPr lang="pt-BR" sz="2400" dirty="0" err="1">
                <a:latin typeface="+mj-lt"/>
              </a:rPr>
              <a:t>Hokage</a:t>
            </a:r>
            <a:r>
              <a:rPr lang="pt-BR" sz="2400" dirty="0">
                <a:latin typeface="+mj-lt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A1F66F-E21E-94AE-EB14-596BCC063C4D}"/>
              </a:ext>
            </a:extLst>
          </p:cNvPr>
          <p:cNvSpPr txBox="1"/>
          <p:nvPr/>
        </p:nvSpPr>
        <p:spPr>
          <a:xfrm>
            <a:off x="410667" y="4350065"/>
            <a:ext cx="8923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+mj-lt"/>
              </a:rPr>
              <a:t>Este conteúdo foi forjado com o auxílio de uma inteligência artificial (IA) — como um clone das sombras digital — e revisado por um humano com olhos atentos, mas sem uma validação profunda.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697B72D-A167-164D-4267-D3193F2CEC1D}"/>
              </a:ext>
            </a:extLst>
          </p:cNvPr>
          <p:cNvSpPr txBox="1"/>
          <p:nvPr/>
        </p:nvSpPr>
        <p:spPr>
          <a:xfrm>
            <a:off x="520734" y="5838213"/>
            <a:ext cx="8923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+mj-lt"/>
              </a:rPr>
              <a:t>Ou seja, este </a:t>
            </a:r>
            <a:r>
              <a:rPr lang="pt-BR" sz="2400" dirty="0" err="1">
                <a:latin typeface="+mj-lt"/>
              </a:rPr>
              <a:t>eBook</a:t>
            </a:r>
            <a:r>
              <a:rPr lang="pt-BR" sz="2400" dirty="0">
                <a:latin typeface="+mj-lt"/>
              </a:rPr>
              <a:t> é um treinamento didático, criado para ajudar na jornada de aprendizado, e pode conter falhas ou </a:t>
            </a:r>
            <a:r>
              <a:rPr lang="pt-BR" sz="2400" dirty="0" err="1">
                <a:latin typeface="+mj-lt"/>
              </a:rPr>
              <a:t>jutsus</a:t>
            </a:r>
            <a:r>
              <a:rPr lang="pt-BR" sz="2400" dirty="0">
                <a:latin typeface="+mj-lt"/>
              </a:rPr>
              <a:t> mal lançados (vulgo erros gerados pela IA).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399545E-C617-2E30-51B3-A112E12FE5B2}"/>
              </a:ext>
            </a:extLst>
          </p:cNvPr>
          <p:cNvSpPr txBox="1"/>
          <p:nvPr/>
        </p:nvSpPr>
        <p:spPr>
          <a:xfrm>
            <a:off x="300600" y="7516872"/>
            <a:ext cx="8923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  <a:latin typeface="Ninja Naruto" panose="02000000000000000000" pitchFamily="2" charset="0"/>
              </a:rPr>
              <a:t>nunca subestime o poder  de  um  programador  ninja</a:t>
            </a:r>
            <a:r>
              <a:rPr lang="pt-BR" sz="2400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.</a:t>
            </a:r>
            <a:endParaRPr lang="pt-BR" sz="2400" dirty="0">
              <a:ln>
                <a:solidFill>
                  <a:schemeClr val="tx1"/>
                </a:solidFill>
              </a:ln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62D2C7-356B-F27D-D0BC-DF779615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82" y="7717084"/>
            <a:ext cx="4148666" cy="414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07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09897-3857-C20B-29D1-3AC84C3F9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E7A3F48-F38A-E2D5-1151-10551D504AE4}"/>
              </a:ext>
            </a:extLst>
          </p:cNvPr>
          <p:cNvSpPr txBox="1"/>
          <p:nvPr/>
        </p:nvSpPr>
        <p:spPr>
          <a:xfrm>
            <a:off x="1109135" y="717904"/>
            <a:ext cx="892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Ninja Naruto" panose="02000000000000000000" pitchFamily="2" charset="0"/>
              </a:rPr>
              <a:t>Jutsu</a:t>
            </a:r>
            <a:r>
              <a:rPr lang="pt-BR" sz="4000" dirty="0">
                <a:latin typeface="Ninja Naruto" panose="02000000000000000000" pitchFamily="2" charset="0"/>
              </a:rPr>
              <a:t>  Java</a:t>
            </a:r>
            <a:endParaRPr lang="pt-BR" sz="3200" dirty="0">
              <a:latin typeface="Ninja Naruto" panose="020000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193105E-7159-830B-90C3-BE1EB6677F5C}"/>
              </a:ext>
            </a:extLst>
          </p:cNvPr>
          <p:cNvSpPr txBox="1"/>
          <p:nvPr/>
        </p:nvSpPr>
        <p:spPr>
          <a:xfrm>
            <a:off x="1147235" y="2806704"/>
            <a:ext cx="7306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Todo ninja precisa dominar suas técnicas básicas antes das grandes missões — e na programação Java, isso significa conhecer os 4 Mandamentos da Programação Ninja. Neste capítulo, você vai aprender os fundamentos da Programação Orientada a Objetos: classe e objeto, encapsulamento, herança e polimorfismo. Esses conceitos são como </a:t>
            </a:r>
            <a:r>
              <a:rPr lang="pt-BR" sz="2400" dirty="0" err="1"/>
              <a:t>jutsus</a:t>
            </a:r>
            <a:r>
              <a:rPr lang="pt-BR" sz="2400" dirty="0"/>
              <a:t> secretos que tornam seu código mais organizado, flexível e poderoso. Prepare-se para desbloquear o verdadeiro poder do código ninja!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AC8B61-5C91-05FB-5BA6-E6EA3C31AC3A}"/>
              </a:ext>
            </a:extLst>
          </p:cNvPr>
          <p:cNvSpPr txBox="1"/>
          <p:nvPr/>
        </p:nvSpPr>
        <p:spPr>
          <a:xfrm>
            <a:off x="1109135" y="1921999"/>
            <a:ext cx="892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</a:rPr>
              <a:t>O Caminho Do Código Ninja</a:t>
            </a:r>
            <a:endParaRPr lang="pt-BR" sz="2400" dirty="0">
              <a:latin typeface="+mj-lt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8FBA27D-D7F0-79AC-9BF5-A187BBC84977}"/>
              </a:ext>
            </a:extLst>
          </p:cNvPr>
          <p:cNvSpPr/>
          <p:nvPr/>
        </p:nvSpPr>
        <p:spPr>
          <a:xfrm>
            <a:off x="901670" y="-203196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5B674FB-E11F-42ED-7129-EE43F1F2C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47" y="6186725"/>
            <a:ext cx="5007505" cy="5007505"/>
          </a:xfrm>
          <a:prstGeom prst="rect">
            <a:avLst/>
          </a:prstGeom>
        </p:spPr>
      </p:pic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075B90BF-00B0-0909-A68B-74D6CE54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0C47E195-AD37-5FF0-6A4D-84A535E4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2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69DF01F-07D2-23DF-2449-0E10DE7A7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>
            <a:fillRect/>
          </a:stretch>
        </p:blipFill>
        <p:spPr>
          <a:xfrm>
            <a:off x="4343400" y="11236539"/>
            <a:ext cx="914400" cy="628650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ADB57B79-5D82-C663-B702-FC4E51C8C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990">
            <a:off x="4504121" y="612572"/>
            <a:ext cx="717320" cy="7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5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A2A8C-E8A9-8461-6109-586422A19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003AB5D-F820-8FBD-A204-ACC59911231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1E5DA0-DA90-9FAA-961F-0DF39A524017}"/>
              </a:ext>
            </a:extLst>
          </p:cNvPr>
          <p:cNvSpPr txBox="1"/>
          <p:nvPr/>
        </p:nvSpPr>
        <p:spPr>
          <a:xfrm>
            <a:off x="338667" y="8412500"/>
            <a:ext cx="892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Ninja Naruto" panose="02000000000000000000" pitchFamily="2" charset="0"/>
              </a:rPr>
              <a:t>CLASSE  E  OBJETO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07D287-500A-D47B-DC03-8DFB43E952D7}"/>
              </a:ext>
            </a:extLst>
          </p:cNvPr>
          <p:cNvSpPr txBox="1"/>
          <p:nvPr/>
        </p:nvSpPr>
        <p:spPr>
          <a:xfrm>
            <a:off x="338667" y="2866844"/>
            <a:ext cx="89238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accent2"/>
                  </a:solidFill>
                </a:ln>
                <a:noFill/>
                <a:latin typeface="Impact" panose="020B0806030902050204" pitchFamily="34" charset="0"/>
              </a:rPr>
              <a:t>01</a:t>
            </a:r>
            <a:endParaRPr lang="pt-BR" sz="19900" dirty="0">
              <a:ln>
                <a:solidFill>
                  <a:schemeClr val="accent2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0E7E63-B169-F81D-CA9E-164EC274F89E}"/>
              </a:ext>
            </a:extLst>
          </p:cNvPr>
          <p:cNvSpPr/>
          <p:nvPr/>
        </p:nvSpPr>
        <p:spPr>
          <a:xfrm>
            <a:off x="948267" y="7680292"/>
            <a:ext cx="7975599" cy="1524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CABFA3-F24B-53CA-24F3-EDBC7FB28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4D0CCB-E633-1D5B-76A2-FCCAC574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74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BD27D-B565-3775-1854-91897361F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50F2F59-ADA5-C403-99F7-C67F7EE7E322}"/>
              </a:ext>
            </a:extLst>
          </p:cNvPr>
          <p:cNvSpPr txBox="1"/>
          <p:nvPr/>
        </p:nvSpPr>
        <p:spPr>
          <a:xfrm>
            <a:off x="1109135" y="717904"/>
            <a:ext cx="892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Ninja Naruto" panose="02000000000000000000" pitchFamily="2" charset="0"/>
              </a:rPr>
              <a:t>O  MOLDE  E  O  CLONE</a:t>
            </a:r>
            <a:endParaRPr lang="pt-BR" sz="3200" dirty="0">
              <a:latin typeface="Ninja Naruto" panose="020000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E46F92-720A-98A9-FF2D-848C6CCC90CB}"/>
              </a:ext>
            </a:extLst>
          </p:cNvPr>
          <p:cNvSpPr txBox="1"/>
          <p:nvPr/>
        </p:nvSpPr>
        <p:spPr>
          <a:xfrm>
            <a:off x="462919" y="2290809"/>
            <a:ext cx="8923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Uma classe é o molde. Um objeto é a coisa feita a partir desse molde. Como um </a:t>
            </a:r>
            <a:r>
              <a:rPr lang="pt-BR" sz="3200" dirty="0" err="1">
                <a:latin typeface="+mj-lt"/>
              </a:rPr>
              <a:t>jutsu</a:t>
            </a:r>
            <a:r>
              <a:rPr lang="pt-BR" sz="3200" dirty="0">
                <a:latin typeface="+mj-lt"/>
              </a:rPr>
              <a:t> de clonagem: a classe é a técnica, o objeto é o clone.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E0CC26D-3F3B-F964-56A2-2D4C4D01BEF3}"/>
              </a:ext>
            </a:extLst>
          </p:cNvPr>
          <p:cNvSpPr/>
          <p:nvPr/>
        </p:nvSpPr>
        <p:spPr>
          <a:xfrm>
            <a:off x="884735" y="-186263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57833A-BD57-7CF6-B835-35494397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B31CCB3-E29C-2A87-BC99-B55CE4EB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4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A6B7CAA-D766-C78E-7660-BF7E4C66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35" y="4046736"/>
            <a:ext cx="8941118" cy="67058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B637C52-5A5E-AB7C-1DE7-DD2083C39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>
            <a:fillRect/>
          </a:stretch>
        </p:blipFill>
        <p:spPr>
          <a:xfrm>
            <a:off x="4343400" y="11236539"/>
            <a:ext cx="914400" cy="62865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3FB4024-6815-822F-98C5-601F319D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990">
            <a:off x="6489395" y="659576"/>
            <a:ext cx="717320" cy="7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64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2F58B-4262-B7C8-D9AC-EB409D6A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D54DBB7-5E93-F048-AF50-6552B200B1B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AF3328-3123-88A1-65E9-FED2A0374432}"/>
              </a:ext>
            </a:extLst>
          </p:cNvPr>
          <p:cNvSpPr txBox="1"/>
          <p:nvPr/>
        </p:nvSpPr>
        <p:spPr>
          <a:xfrm>
            <a:off x="338667" y="8418987"/>
            <a:ext cx="892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Ninja Naruto" panose="02000000000000000000" pitchFamily="2" charset="0"/>
              </a:rPr>
              <a:t>ENCAPSULAMENTO</a:t>
            </a:r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DD1B1B-EC69-7240-FA9D-DDB8D33B40F0}"/>
              </a:ext>
            </a:extLst>
          </p:cNvPr>
          <p:cNvSpPr txBox="1"/>
          <p:nvPr/>
        </p:nvSpPr>
        <p:spPr>
          <a:xfrm>
            <a:off x="501956" y="2892971"/>
            <a:ext cx="89238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accent2"/>
                  </a:solidFill>
                </a:ln>
                <a:noFill/>
                <a:latin typeface="Impact" panose="020B0806030902050204" pitchFamily="34" charset="0"/>
              </a:rPr>
              <a:t>02</a:t>
            </a:r>
            <a:endParaRPr lang="pt-BR" sz="19900" dirty="0">
              <a:ln>
                <a:solidFill>
                  <a:schemeClr val="accent2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06EFF5E-5553-EDD8-6AC5-E21893505B67}"/>
              </a:ext>
            </a:extLst>
          </p:cNvPr>
          <p:cNvSpPr/>
          <p:nvPr/>
        </p:nvSpPr>
        <p:spPr>
          <a:xfrm>
            <a:off x="948267" y="7680292"/>
            <a:ext cx="7975599" cy="1524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59EA8E-3E1F-7732-5438-642D86FE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8D4899-8703-34BE-74D6-2DD1550E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68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39D8D-4F62-1CA8-5D22-89B102FF5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10C1F3C-5F55-1A50-3B95-BDCDE12F1FE3}"/>
              </a:ext>
            </a:extLst>
          </p:cNvPr>
          <p:cNvSpPr txBox="1"/>
          <p:nvPr/>
        </p:nvSpPr>
        <p:spPr>
          <a:xfrm>
            <a:off x="1109135" y="717904"/>
            <a:ext cx="892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Ninja Naruto" panose="02000000000000000000" pitchFamily="2" charset="0"/>
              </a:rPr>
              <a:t>PROTEGENDO SEU CHAKRA</a:t>
            </a:r>
            <a:endParaRPr lang="pt-BR" sz="3200" dirty="0">
              <a:latin typeface="Ninja Naruto" panose="020000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A4192C-C3BB-D87E-A25B-24E55FB41E35}"/>
              </a:ext>
            </a:extLst>
          </p:cNvPr>
          <p:cNvSpPr txBox="1"/>
          <p:nvPr/>
        </p:nvSpPr>
        <p:spPr>
          <a:xfrm>
            <a:off x="462919" y="2290809"/>
            <a:ext cx="8923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Encapsulamento é esconder os dados e controlar o acesso com </a:t>
            </a:r>
            <a:r>
              <a:rPr lang="pt-BR" sz="3200" dirty="0" err="1">
                <a:latin typeface="+mj-lt"/>
              </a:rPr>
              <a:t>getters</a:t>
            </a:r>
            <a:r>
              <a:rPr lang="pt-BR" sz="3200" dirty="0">
                <a:latin typeface="+mj-lt"/>
              </a:rPr>
              <a:t> e </a:t>
            </a:r>
            <a:r>
              <a:rPr lang="pt-BR" sz="3200" dirty="0" err="1">
                <a:latin typeface="+mj-lt"/>
              </a:rPr>
              <a:t>setters</a:t>
            </a:r>
            <a:r>
              <a:rPr lang="pt-BR" sz="3200" dirty="0">
                <a:latin typeface="+mj-lt"/>
              </a:rPr>
              <a:t>. Como um pergaminho secreto: só abre com permissão.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A0D829-3B22-533E-AEA3-4A532400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65" y="4265207"/>
            <a:ext cx="9151653" cy="564725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EF9E49-A476-62D1-515C-7635B9EAA497}"/>
              </a:ext>
            </a:extLst>
          </p:cNvPr>
          <p:cNvSpPr/>
          <p:nvPr/>
        </p:nvSpPr>
        <p:spPr>
          <a:xfrm>
            <a:off x="884735" y="-186263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7C349A-A98E-C941-C0D3-94491344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504E92-4C7D-BAE3-AAB7-87E97E8F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6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9EAACA5-77CD-AC65-4585-D0CED30CA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>
            <a:fillRect/>
          </a:stretch>
        </p:blipFill>
        <p:spPr>
          <a:xfrm>
            <a:off x="4343400" y="11236539"/>
            <a:ext cx="914400" cy="62865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351A484-A2F0-D6A3-F03C-75393325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990">
            <a:off x="7502322" y="640804"/>
            <a:ext cx="717320" cy="7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98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A4451-0E6A-B46B-8DC6-D4C5ABA9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922904E-B354-41BA-8F66-78E6DA39B0F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D211B2-119F-FA9C-DFAB-BDBBD52C7242}"/>
              </a:ext>
            </a:extLst>
          </p:cNvPr>
          <p:cNvSpPr txBox="1"/>
          <p:nvPr/>
        </p:nvSpPr>
        <p:spPr>
          <a:xfrm>
            <a:off x="304794" y="8461910"/>
            <a:ext cx="892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Ninja Naruto" panose="02000000000000000000" pitchFamily="2" charset="0"/>
              </a:rPr>
              <a:t> HERANÇA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E260D3-A714-CEA7-21E6-42D41B68347C}"/>
              </a:ext>
            </a:extLst>
          </p:cNvPr>
          <p:cNvSpPr txBox="1"/>
          <p:nvPr/>
        </p:nvSpPr>
        <p:spPr>
          <a:xfrm>
            <a:off x="582990" y="2940064"/>
            <a:ext cx="89238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accent2"/>
                  </a:solidFill>
                </a:ln>
                <a:noFill/>
                <a:latin typeface="Impact" panose="020B0806030902050204" pitchFamily="34" charset="0"/>
              </a:rPr>
              <a:t>03</a:t>
            </a:r>
            <a:endParaRPr lang="pt-BR" sz="19900" dirty="0">
              <a:ln>
                <a:solidFill>
                  <a:schemeClr val="accent2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AF2DF1-83B4-7689-185A-DBA74082ECBE}"/>
              </a:ext>
            </a:extLst>
          </p:cNvPr>
          <p:cNvSpPr/>
          <p:nvPr/>
        </p:nvSpPr>
        <p:spPr>
          <a:xfrm>
            <a:off x="948267" y="7680292"/>
            <a:ext cx="7975599" cy="1524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F7920A-E565-1327-F859-21428777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F51790-B023-5DDD-0871-92E9F139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97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D92D-0FFE-C709-3EA3-3AA7D8F1B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C91DDCB-4C09-5B90-D76F-1C80CC72FB67}"/>
              </a:ext>
            </a:extLst>
          </p:cNvPr>
          <p:cNvSpPr txBox="1"/>
          <p:nvPr/>
        </p:nvSpPr>
        <p:spPr>
          <a:xfrm>
            <a:off x="1109135" y="717904"/>
            <a:ext cx="892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Ninja Naruto" panose="02000000000000000000" pitchFamily="2" charset="0"/>
              </a:rPr>
              <a:t>PASSANDO O LEGADO NINJA</a:t>
            </a:r>
            <a:endParaRPr lang="pt-BR" sz="3200" dirty="0">
              <a:latin typeface="Ninja Naruto" panose="020000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ABF611-2BD9-2BAD-1CDB-0DBCE7FF3D86}"/>
              </a:ext>
            </a:extLst>
          </p:cNvPr>
          <p:cNvSpPr txBox="1"/>
          <p:nvPr/>
        </p:nvSpPr>
        <p:spPr>
          <a:xfrm>
            <a:off x="410667" y="2008612"/>
            <a:ext cx="8923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Com herança, uma classe pode herdar os atributos e métodos de </a:t>
            </a:r>
            <a:r>
              <a:rPr lang="pt-BR" sz="3200" dirty="0" err="1">
                <a:latin typeface="+mj-lt"/>
              </a:rPr>
              <a:t>outra.Como</a:t>
            </a:r>
            <a:r>
              <a:rPr lang="pt-BR" sz="3200" dirty="0">
                <a:latin typeface="+mj-lt"/>
              </a:rPr>
              <a:t> o </a:t>
            </a:r>
            <a:r>
              <a:rPr lang="pt-BR" sz="3200" dirty="0" err="1">
                <a:latin typeface="+mj-lt"/>
              </a:rPr>
              <a:t>Sharingan</a:t>
            </a:r>
            <a:r>
              <a:rPr lang="pt-BR" sz="3200" dirty="0">
                <a:latin typeface="+mj-lt"/>
              </a:rPr>
              <a:t> sendo passado pelos </a:t>
            </a:r>
            <a:r>
              <a:rPr lang="pt-BR" sz="3200" dirty="0" err="1">
                <a:latin typeface="+mj-lt"/>
              </a:rPr>
              <a:t>Uchiha</a:t>
            </a:r>
            <a:r>
              <a:rPr lang="pt-BR" sz="3200" dirty="0">
                <a:latin typeface="+mj-lt"/>
              </a:rPr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ED2A963-A0F6-F4F8-FD76-B12EF9FB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35" y="3793061"/>
            <a:ext cx="7465976" cy="7283879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765B601-8B5F-D07F-F511-CE87569BEA59}"/>
              </a:ext>
            </a:extLst>
          </p:cNvPr>
          <p:cNvSpPr/>
          <p:nvPr/>
        </p:nvSpPr>
        <p:spPr>
          <a:xfrm>
            <a:off x="884735" y="-186263"/>
            <a:ext cx="144000" cy="1512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8805769-04F8-D3FF-9A40-5CC053F48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1A34095-0FF6-F051-D232-13C56DC5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8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A114B53-1A82-CC6A-29CF-A81DED63B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>
            <a:fillRect/>
          </a:stretch>
        </p:blipFill>
        <p:spPr>
          <a:xfrm>
            <a:off x="4343400" y="11236539"/>
            <a:ext cx="914400" cy="62865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D95D33E-A792-54BE-FB87-75B7B15E6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990">
            <a:off x="8074177" y="579893"/>
            <a:ext cx="825119" cy="82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608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B082D-214A-D20E-A227-6E5CEA32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D8DADCC-6700-ABEB-1E56-21F3AFCE3B4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E13636-87C7-E938-676B-C907157FE267}"/>
              </a:ext>
            </a:extLst>
          </p:cNvPr>
          <p:cNvSpPr txBox="1"/>
          <p:nvPr/>
        </p:nvSpPr>
        <p:spPr>
          <a:xfrm>
            <a:off x="253995" y="8512709"/>
            <a:ext cx="892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Ninja Naruto" panose="02000000000000000000" pitchFamily="2" charset="0"/>
              </a:rPr>
              <a:t>POLIMORFISMO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3DFF3B-25BB-653B-0619-8EE56D2B7F33}"/>
              </a:ext>
            </a:extLst>
          </p:cNvPr>
          <p:cNvSpPr txBox="1"/>
          <p:nvPr/>
        </p:nvSpPr>
        <p:spPr>
          <a:xfrm>
            <a:off x="501955" y="2837493"/>
            <a:ext cx="89238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accent2"/>
                  </a:solidFill>
                </a:ln>
                <a:noFill/>
                <a:latin typeface="Impact" panose="020B0806030902050204" pitchFamily="34" charset="0"/>
              </a:rPr>
              <a:t>04</a:t>
            </a:r>
            <a:endParaRPr lang="pt-BR" sz="19900" dirty="0">
              <a:ln>
                <a:solidFill>
                  <a:schemeClr val="accent2"/>
                </a:solidFill>
              </a:ln>
              <a:noFill/>
              <a:latin typeface="Impact" panose="020B080603090205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FA67112-477D-DAD9-48B9-AE14DA035BFD}"/>
              </a:ext>
            </a:extLst>
          </p:cNvPr>
          <p:cNvSpPr/>
          <p:nvPr/>
        </p:nvSpPr>
        <p:spPr>
          <a:xfrm>
            <a:off x="948267" y="7680292"/>
            <a:ext cx="7975599" cy="1524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55BA71-42D6-0AF2-331F-E8EA467F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4 REGRAS DE OURO PARA NINJAS - BIANCA CUNHA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B53DA5-24D9-FFD0-6243-6CD350B5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39421-2CE5-418E-B42F-CF9C30386963}" type="slidenum">
              <a:rPr lang="pt-BR" smtClean="0"/>
              <a:t>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2AA3040-34E0-1CD9-2C64-BEC042F28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250"/>
          <a:stretch>
            <a:fillRect/>
          </a:stretch>
        </p:blipFill>
        <p:spPr>
          <a:xfrm>
            <a:off x="4343400" y="11236539"/>
            <a:ext cx="9144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28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354</TotalTime>
  <Words>463</Words>
  <Application>Microsoft Office PowerPoint</Application>
  <PresentationFormat>Papel A3 (297 x 420 mm)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Impact</vt:lpstr>
      <vt:lpstr>Ninja Naruto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Kage - Os 4 mandamentos da programação ninja</dc:title>
  <dc:creator>Bianca Cunha</dc:creator>
  <cp:lastModifiedBy>Deves Lemos</cp:lastModifiedBy>
  <cp:revision>4</cp:revision>
  <dcterms:created xsi:type="dcterms:W3CDTF">2025-06-05T17:08:49Z</dcterms:created>
  <dcterms:modified xsi:type="dcterms:W3CDTF">2025-06-06T19:02:47Z</dcterms:modified>
</cp:coreProperties>
</file>